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5"/>
  </p:notesMasterIdLst>
  <p:sldIdLst>
    <p:sldId id="263" r:id="rId2"/>
    <p:sldId id="256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</p:sldIdLst>
  <p:sldSz cx="1016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31"/>
  </p:normalViewPr>
  <p:slideViewPr>
    <p:cSldViewPr snapToGrid="0" snapToObjects="1">
      <p:cViewPr varScale="1">
        <p:scale>
          <a:sx n="118" d="100"/>
          <a:sy n="118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3AD3B-3768-6A4E-8BED-DE651A721D55}" type="datetimeFigureOut">
              <a:rPr lang="en-US" smtClean="0"/>
              <a:t>7/8/16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0FE8-D9B1-1148-A2E9-67ED8DAB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4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0FE8-D9B1-1148-A2E9-67ED8DABA4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2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7500" y="5296958"/>
            <a:ext cx="879929" cy="304271"/>
          </a:xfrm>
        </p:spPr>
        <p:txBody>
          <a:bodyPr/>
          <a:lstStyle>
            <a:lvl1pPr>
              <a:defRPr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7"/>
            <a:ext cx="34290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0571" y="5296958"/>
            <a:ext cx="415471" cy="304271"/>
          </a:xfrm>
        </p:spPr>
        <p:txBody>
          <a:bodyPr/>
          <a:lstStyle>
            <a:lvl1pPr>
              <a:defRPr b="1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52924A0-3ABD-E244-98A4-94BC55B0FB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7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657" y="5296956"/>
            <a:ext cx="823686" cy="304271"/>
          </a:xfrm>
        </p:spPr>
        <p:txBody>
          <a:bodyPr/>
          <a:lstStyle>
            <a:lvl1pPr>
              <a:defRPr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7"/>
            <a:ext cx="3429000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61500" y="5296958"/>
            <a:ext cx="370115" cy="304271"/>
          </a:xfrm>
        </p:spPr>
        <p:txBody>
          <a:bodyPr/>
          <a:lstStyle>
            <a:lvl1pPr>
              <a:defRPr b="1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52924A0-3ABD-E244-98A4-94BC55B0FB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2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0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1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0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8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24A0-3ABD-E244-98A4-94BC55B0F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3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wmf"/><Relationship Id="rId7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541" y="1835593"/>
            <a:ext cx="8607287" cy="166977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Gate Bias and Geometry Dependence of T</a:t>
            </a:r>
            <a:r>
              <a:rPr lang="en-US" altLang="zh-CN" sz="3600" b="1" dirty="0">
                <a:latin typeface="Helvetica" charset="0"/>
                <a:ea typeface="Helvetica" charset="0"/>
                <a:cs typeface="Helvetica" charset="0"/>
              </a:rPr>
              <a:t>otal-Ionizing-Dose Effects</a:t>
            </a: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 in </a:t>
            </a:r>
            <a:r>
              <a:rPr lang="en-US" sz="3600" b="1" dirty="0" err="1">
                <a:latin typeface="Helvetica" charset="0"/>
                <a:ea typeface="Helvetica" charset="0"/>
                <a:cs typeface="Helvetica" charset="0"/>
              </a:rPr>
              <a:t>InGaAs</a:t>
            </a: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 Quantum-Well MOSFETs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2" y="3671526"/>
            <a:ext cx="9143999" cy="1214782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Helvetica" charset="0"/>
                <a:ea typeface="Helvetica" charset="0"/>
                <a:cs typeface="Helvetica" charset="0"/>
              </a:rPr>
              <a:t>Kai Ni</a:t>
            </a:r>
            <a:r>
              <a:rPr lang="en-US" b="1" baseline="30000" dirty="0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b="1" dirty="0" err="1">
                <a:latin typeface="Helvetica" charset="0"/>
                <a:ea typeface="Helvetica" charset="0"/>
                <a:cs typeface="Helvetica" charset="0"/>
              </a:rPr>
              <a:t>Enxia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b="1" dirty="0" err="1">
                <a:latin typeface="Helvetica" charset="0"/>
                <a:ea typeface="Helvetica" charset="0"/>
                <a:cs typeface="Helvetica" charset="0"/>
              </a:rPr>
              <a:t>Zhang</a:t>
            </a:r>
            <a:r>
              <a:rPr lang="en-US" b="1" baseline="30000" dirty="0" err="1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, Ronald D. </a:t>
            </a:r>
            <a:r>
              <a:rPr lang="en-US" b="1" dirty="0" err="1">
                <a:latin typeface="Helvetica" charset="0"/>
                <a:ea typeface="Helvetica" charset="0"/>
                <a:cs typeface="Helvetica" charset="0"/>
              </a:rPr>
              <a:t>Schrimpf</a:t>
            </a:r>
            <a:r>
              <a:rPr lang="en-US" b="1" baseline="30000" dirty="0" err="1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, </a:t>
            </a:r>
          </a:p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Daniel M. </a:t>
            </a:r>
            <a:r>
              <a:rPr lang="en-US" b="1" dirty="0" err="1">
                <a:latin typeface="Helvetica" charset="0"/>
                <a:ea typeface="Helvetica" charset="0"/>
                <a:cs typeface="Helvetica" charset="0"/>
              </a:rPr>
              <a:t>Fleetwood</a:t>
            </a:r>
            <a:r>
              <a:rPr lang="en-US" b="1" baseline="30000" dirty="0" err="1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, Robert A. </a:t>
            </a:r>
            <a:r>
              <a:rPr lang="en-US" b="1" dirty="0" err="1">
                <a:latin typeface="Helvetica" charset="0"/>
                <a:ea typeface="Helvetica" charset="0"/>
                <a:cs typeface="Helvetica" charset="0"/>
              </a:rPr>
              <a:t>Reed</a:t>
            </a:r>
            <a:r>
              <a:rPr lang="en-US" b="1" baseline="30000" dirty="0" err="1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, Michael L. </a:t>
            </a:r>
            <a:r>
              <a:rPr lang="en-US" b="1" dirty="0" err="1">
                <a:latin typeface="Helvetica" charset="0"/>
                <a:ea typeface="Helvetica" charset="0"/>
                <a:cs typeface="Helvetica" charset="0"/>
              </a:rPr>
              <a:t>Alles</a:t>
            </a:r>
            <a:r>
              <a:rPr lang="en-US" b="1" baseline="30000" dirty="0" err="1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, </a:t>
            </a:r>
          </a:p>
          <a:p>
            <a:r>
              <a:rPr lang="en-US" b="1" dirty="0" err="1">
                <a:latin typeface="Helvetica" charset="0"/>
                <a:ea typeface="Helvetica" charset="0"/>
                <a:cs typeface="Helvetica" charset="0"/>
              </a:rPr>
              <a:t>Jianqiang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b="1" dirty="0" err="1">
                <a:latin typeface="Helvetica" charset="0"/>
                <a:ea typeface="Helvetica" charset="0"/>
                <a:cs typeface="Helvetica" charset="0"/>
              </a:rPr>
              <a:t>Lin</a:t>
            </a:r>
            <a:r>
              <a:rPr lang="en-US" b="1" baseline="30000" dirty="0" err="1">
                <a:latin typeface="Helvetica" charset="0"/>
                <a:ea typeface="Helvetica" charset="0"/>
                <a:cs typeface="Helvetica" charset="0"/>
              </a:rPr>
              <a:t>b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, and Jesus del </a:t>
            </a:r>
            <a:r>
              <a:rPr lang="en-US" b="1" dirty="0" err="1">
                <a:latin typeface="Helvetica" charset="0"/>
                <a:ea typeface="Helvetica" charset="0"/>
                <a:cs typeface="Helvetica" charset="0"/>
              </a:rPr>
              <a:t>Alamo</a:t>
            </a:r>
            <a:r>
              <a:rPr lang="en-US" b="1" baseline="30000" dirty="0" err="1">
                <a:latin typeface="Helvetica" charset="0"/>
                <a:ea typeface="Helvetica" charset="0"/>
                <a:cs typeface="Helvetica" charset="0"/>
              </a:rPr>
              <a:t>b</a:t>
            </a:r>
            <a:endParaRPr lang="en-US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 descr="DTRA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1" y="297834"/>
            <a:ext cx="137434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97" y="297834"/>
            <a:ext cx="1326257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0804" y="4896850"/>
            <a:ext cx="6585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7" indent="-228597">
              <a:buAutoNum type="alphaLcPeriod"/>
            </a:pP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Department of Electrical Engineering and Computer Science, Vanderbilt University, Nashville, TN 37235 USA</a:t>
            </a:r>
          </a:p>
          <a:p>
            <a:pPr marL="228597" indent="-228597">
              <a:buAutoNum type="alphaLcPeriod"/>
            </a:pP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Microsystems Technology Laboratories, Massachusetts Institute of Technology, Cambridge, MA 0239 USA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9126" y="5319162"/>
            <a:ext cx="6405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This work was supported by the Defense Threat Reduction Agency through its fundamental research program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729" y="29783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21771"/>
            <a:ext cx="7406640" cy="857250"/>
          </a:xfrm>
        </p:spPr>
        <p:txBody>
          <a:bodyPr/>
          <a:lstStyle/>
          <a:p>
            <a:r>
              <a:rPr lang="en-US" altLang="zh-CN" b="1" dirty="0">
                <a:latin typeface="Arial"/>
                <a:cs typeface="Arial"/>
              </a:rPr>
              <a:t>Geometry Dependence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736815"/>
            <a:ext cx="9276444" cy="477817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altLang="zh-CN" sz="2400" b="1" dirty="0">
                <a:latin typeface="Arial"/>
                <a:cs typeface="Arial"/>
              </a:rPr>
              <a:t>Different</a:t>
            </a:r>
            <a:r>
              <a:rPr lang="zh-CN" altLang="en-US" sz="2400" b="1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gate lengths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 pure TID induced 𝚫</a:t>
            </a:r>
            <a:r>
              <a:rPr lang="en-US" i="1" dirty="0">
                <a:latin typeface="Arial"/>
                <a:cs typeface="Arial"/>
              </a:rPr>
              <a:t>V</a:t>
            </a:r>
            <a:r>
              <a:rPr lang="en-US" baseline="-25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increases with the transistor size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More hole trapping for large size transistor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3" y="132753"/>
            <a:ext cx="884172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3143" y="737420"/>
            <a:ext cx="8451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80543"/>
              </p:ext>
            </p:extLst>
          </p:nvPr>
        </p:nvGraphicFramePr>
        <p:xfrm>
          <a:off x="791860" y="2215306"/>
          <a:ext cx="4086943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Graph" r:id="rId4" imgW="3909960" imgH="2932560" progId="Origin50.Graph">
                  <p:embed/>
                </p:oleObj>
              </mc:Choice>
              <mc:Fallback>
                <p:oleObj name="Graph" r:id="rId4" imgW="3909960" imgH="2932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60" y="2215306"/>
                        <a:ext cx="4086943" cy="301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358291"/>
              </p:ext>
            </p:extLst>
          </p:nvPr>
        </p:nvGraphicFramePr>
        <p:xfrm>
          <a:off x="5193393" y="2215306"/>
          <a:ext cx="3901106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Graph" r:id="rId6" imgW="3860640" imgH="2923560" progId="Origin50.Graph">
                  <p:embed/>
                </p:oleObj>
              </mc:Choice>
              <mc:Fallback>
                <p:oleObj name="Graph" r:id="rId6" imgW="3860640" imgH="2923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393" y="2215306"/>
                        <a:ext cx="3901106" cy="301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42548" y="1851480"/>
            <a:ext cx="1394934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+1.0 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2642" y="1845974"/>
            <a:ext cx="133722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-1.0 V</a:t>
            </a:r>
          </a:p>
        </p:txBody>
      </p:sp>
    </p:spTree>
    <p:extLst>
      <p:ext uri="{BB962C8B-B14F-4D97-AF65-F5344CB8AC3E}">
        <p14:creationId xmlns:p14="http://schemas.microsoft.com/office/powerpoint/2010/main" val="9983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21771"/>
            <a:ext cx="7406640" cy="857250"/>
          </a:xfrm>
        </p:spPr>
        <p:txBody>
          <a:bodyPr/>
          <a:lstStyle/>
          <a:p>
            <a:r>
              <a:rPr lang="en-US" altLang="zh-CN" b="1" dirty="0">
                <a:latin typeface="Arial"/>
                <a:cs typeface="Arial"/>
              </a:rPr>
              <a:t>Geometry Dependence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736815"/>
            <a:ext cx="9176658" cy="477817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/>
                <a:cs typeface="Arial"/>
              </a:rPr>
              <a:t> Gate oxide electric field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Electric field difference less than 1% for different gate lengths</a:t>
            </a:r>
            <a:endParaRPr lang="en-US" sz="2400" b="1" dirty="0">
              <a:latin typeface="Arial"/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/>
                <a:cs typeface="Arial"/>
              </a:rPr>
              <a:t> Isolation structure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Mesa isolation, no isolation oxide</a:t>
            </a:r>
            <a:endParaRPr lang="en-US" sz="2400" b="1" dirty="0">
              <a:latin typeface="Arial"/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/>
                <a:cs typeface="Arial"/>
              </a:rPr>
              <a:t> Oxide quality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Strain in HfO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varies with gate length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Evaluated for SiO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/Si devices</a:t>
            </a:r>
            <a:r>
              <a:rPr lang="en-US" baseline="30000" dirty="0">
                <a:latin typeface="Arial"/>
                <a:cs typeface="Arial"/>
              </a:rPr>
              <a:t>[5]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/>
                <a:cs typeface="Arial"/>
              </a:rPr>
              <a:t> Hole trapping decreases if interfacial</a:t>
            </a:r>
          </a:p>
          <a:p>
            <a:pPr marL="685793" lvl="2" indent="0">
              <a:buNone/>
            </a:pPr>
            <a:r>
              <a:rPr lang="en-US" sz="1800" dirty="0">
                <a:latin typeface="Arial"/>
                <a:cs typeface="Arial"/>
              </a:rPr>
              <a:t>    Si tensile stress decreases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/>
                <a:cs typeface="Arial"/>
              </a:rPr>
              <a:t> Smaller size transistor introduces more compressive stress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More tensile stress in </a:t>
            </a:r>
            <a:r>
              <a:rPr lang="en-US" dirty="0" err="1">
                <a:latin typeface="Arial"/>
                <a:cs typeface="Arial"/>
              </a:rPr>
              <a:t>InGaAs</a:t>
            </a:r>
            <a:r>
              <a:rPr lang="en-US" dirty="0">
                <a:latin typeface="Arial"/>
                <a:cs typeface="Arial"/>
              </a:rPr>
              <a:t> may </a:t>
            </a:r>
            <a:r>
              <a:rPr lang="en-US" altLang="zh-CN" dirty="0">
                <a:latin typeface="Arial"/>
                <a:cs typeface="Arial"/>
              </a:rPr>
              <a:t>cause increased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hole trapping for larger size </a:t>
            </a:r>
            <a:r>
              <a:rPr lang="en-US" dirty="0" smtClean="0">
                <a:latin typeface="Arial"/>
                <a:cs typeface="Arial"/>
              </a:rPr>
              <a:t>transistor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3" y="132753"/>
            <a:ext cx="884172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3143" y="737420"/>
            <a:ext cx="8451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31665" y="1594065"/>
            <a:ext cx="3285849" cy="2271152"/>
            <a:chOff x="5276260" y="1361372"/>
            <a:chExt cx="3579541" cy="2560320"/>
          </a:xfrm>
        </p:grpSpPr>
        <p:grpSp>
          <p:nvGrpSpPr>
            <p:cNvPr id="15" name="Group 14"/>
            <p:cNvGrpSpPr/>
            <p:nvPr/>
          </p:nvGrpSpPr>
          <p:grpSpPr>
            <a:xfrm>
              <a:off x="5276260" y="1361372"/>
              <a:ext cx="3579541" cy="2560320"/>
              <a:chOff x="1554691" y="3222171"/>
              <a:chExt cx="3871989" cy="2903992"/>
            </a:xfrm>
          </p:grpSpPr>
          <p:pic>
            <p:nvPicPr>
              <p:cNvPr id="19" name="Picture 18" descr="Z:\MTL_Measurement\SEM\0513 Finished device\Full Devc10.t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691" y="3222171"/>
                <a:ext cx="3871989" cy="2903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1779373" y="3447105"/>
                <a:ext cx="3354859" cy="1466765"/>
              </a:xfrm>
              <a:prstGeom prst="roundRect">
                <a:avLst>
                  <a:gd name="adj" fmla="val 13718"/>
                </a:avLst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71957" y="2824655"/>
              <a:ext cx="3021032" cy="41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MESA isolation: etch away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77967" y="5306332"/>
            <a:ext cx="81837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50" dirty="0">
                <a:latin typeface="Arial" charset="0"/>
                <a:ea typeface="Arial" charset="0"/>
                <a:cs typeface="Arial" charset="0"/>
              </a:rPr>
              <a:t>[5]. V. </a:t>
            </a:r>
            <a:r>
              <a:rPr lang="en-US" sz="750" dirty="0" err="1">
                <a:latin typeface="Arial" charset="0"/>
                <a:ea typeface="Arial" charset="0"/>
                <a:cs typeface="Arial" charset="0"/>
              </a:rPr>
              <a:t>Zekeriya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, and T. P. Ma, “Dependence of X-ray generation of interface traps on gate metal induced interfacial stress in MOS structures,” </a:t>
            </a:r>
            <a:r>
              <a:rPr lang="en-US" sz="750" i="1" dirty="0">
                <a:latin typeface="Arial" charset="0"/>
                <a:ea typeface="Arial" charset="0"/>
                <a:cs typeface="Arial" charset="0"/>
              </a:rPr>
              <a:t>IEEE Tran. </a:t>
            </a:r>
            <a:r>
              <a:rPr lang="en-US" sz="750" i="1" dirty="0" err="1">
                <a:latin typeface="Arial" charset="0"/>
                <a:ea typeface="Arial" charset="0"/>
                <a:cs typeface="Arial" charset="0"/>
              </a:rPr>
              <a:t>Nucl</a:t>
            </a:r>
            <a:r>
              <a:rPr lang="en-US" sz="750" i="1" dirty="0">
                <a:latin typeface="Arial" charset="0"/>
                <a:ea typeface="Arial" charset="0"/>
                <a:cs typeface="Arial" charset="0"/>
              </a:rPr>
              <a:t>. Sci.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 vol. ns-31, no. 6, pp. 1261-1266, Dec. 1984 </a:t>
            </a:r>
          </a:p>
        </p:txBody>
      </p:sp>
    </p:spTree>
    <p:extLst>
      <p:ext uri="{BB962C8B-B14F-4D97-AF65-F5344CB8AC3E}">
        <p14:creationId xmlns:p14="http://schemas.microsoft.com/office/powerpoint/2010/main" val="9159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21771"/>
            <a:ext cx="7406640" cy="857250"/>
          </a:xfrm>
        </p:spPr>
        <p:txBody>
          <a:bodyPr/>
          <a:lstStyle/>
          <a:p>
            <a:r>
              <a:rPr lang="en-US" altLang="zh-CN" b="1" dirty="0">
                <a:latin typeface="Arial"/>
                <a:cs typeface="Arial"/>
              </a:rPr>
              <a:t>Conclusion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879021"/>
            <a:ext cx="9276444" cy="463596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/>
                <a:cs typeface="Arial"/>
              </a:rPr>
              <a:t>Combined stress and Irradiation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At positive gate biased irradiation, PBTI induced electron trapping dominates over TID induced hole trapping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At negative gate biased irradiation, NBTI induced hole trapping adds together with TID induced hole trapping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More TID induced hole trapping under positive gate bias than negative gate bias.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/>
                <a:cs typeface="Arial"/>
              </a:rPr>
              <a:t> Geometry dependence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Larger devices have more TID induced hole trapping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Strain </a:t>
            </a:r>
            <a:r>
              <a:rPr lang="en-US" altLang="zh-CN" dirty="0">
                <a:latin typeface="Arial"/>
                <a:cs typeface="Arial"/>
              </a:rPr>
              <a:t>likely</a:t>
            </a:r>
            <a:r>
              <a:rPr lang="en-US" dirty="0">
                <a:latin typeface="Arial"/>
                <a:cs typeface="Arial"/>
              </a:rPr>
              <a:t> cause</a:t>
            </a:r>
            <a:r>
              <a:rPr lang="en-US" altLang="zh-CN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 such geometry </a:t>
            </a:r>
            <a:r>
              <a:rPr lang="en-US" dirty="0" smtClean="0">
                <a:latin typeface="Arial"/>
                <a:cs typeface="Arial"/>
              </a:rPr>
              <a:t>dependence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3" y="132753"/>
            <a:ext cx="884172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3143" y="737420"/>
            <a:ext cx="8451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3" y="132753"/>
            <a:ext cx="884172" cy="9144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44" y="776679"/>
            <a:ext cx="4523014" cy="48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32657"/>
            <a:ext cx="7406640" cy="85725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Outline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835990"/>
            <a:ext cx="9144000" cy="467899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 III-V MOSFETs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2000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TID</a:t>
            </a:r>
            <a:r>
              <a:rPr lang="zh-CN" altLang="en-US" sz="200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overview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altLang="zh-CN" sz="2400" b="1" dirty="0">
                <a:latin typeface="Arial"/>
                <a:cs typeface="Arial"/>
              </a:rPr>
              <a:t>Experimental</a:t>
            </a:r>
            <a:r>
              <a:rPr lang="zh-CN" altLang="en-US" sz="2400" b="1" dirty="0">
                <a:latin typeface="Arial"/>
                <a:cs typeface="Arial"/>
              </a:rPr>
              <a:t> </a:t>
            </a:r>
            <a:r>
              <a:rPr lang="en-US" altLang="zh-CN" sz="2400" b="1" dirty="0">
                <a:latin typeface="Arial"/>
                <a:cs typeface="Arial"/>
              </a:rPr>
              <a:t>Details</a:t>
            </a:r>
            <a:endParaRPr lang="en-US" sz="2400" b="1" dirty="0">
              <a:latin typeface="Arial"/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Gate bias dependence study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i="1" dirty="0">
                <a:latin typeface="Arial"/>
                <a:cs typeface="Arial"/>
              </a:rPr>
              <a:t>V</a:t>
            </a:r>
            <a:r>
              <a:rPr lang="en-US" sz="2000" i="1" baseline="-25000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 = +1.0 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Arial"/>
                <a:cs typeface="Arial"/>
              </a:rPr>
              <a:t> V</a:t>
            </a:r>
            <a:r>
              <a:rPr lang="en-US" sz="2000" i="1" baseline="-25000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 = -1.0 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 Mechanism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Geometry dependence study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 Mechanism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6382" y="3620483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2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3" y="132753"/>
            <a:ext cx="884172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3143" y="737420"/>
            <a:ext cx="8451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32657"/>
            <a:ext cx="7406640" cy="85725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Introduction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835990"/>
            <a:ext cx="9144000" cy="467899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III-V MOSFETs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High carrier mobility and injection velocity</a:t>
            </a:r>
            <a:r>
              <a:rPr lang="en-US" baseline="30000" dirty="0">
                <a:latin typeface="Arial"/>
                <a:cs typeface="Arial"/>
              </a:rPr>
              <a:t>[1]</a:t>
            </a:r>
            <a:r>
              <a:rPr lang="zh-CN" altLang="en-US" dirty="0">
                <a:latin typeface="Arial"/>
                <a:cs typeface="Arial"/>
              </a:rPr>
              <a:t> </a:t>
            </a:r>
            <a:endParaRPr lang="en-US" altLang="zh-CN" dirty="0">
              <a:latin typeface="Arial"/>
              <a:cs typeface="Arial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Next generation </a:t>
            </a:r>
            <a:r>
              <a:rPr lang="en-US" altLang="zh-CN" dirty="0" err="1">
                <a:latin typeface="Arial"/>
                <a:cs typeface="Arial"/>
              </a:rPr>
              <a:t>nMOSFET</a:t>
            </a:r>
            <a:endParaRPr lang="en-US" sz="2400" b="1" dirty="0">
              <a:latin typeface="Arial"/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/>
                <a:cs typeface="Arial"/>
              </a:rPr>
              <a:t> Reliability issues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High density of interface and border traps</a:t>
            </a:r>
            <a:r>
              <a:rPr lang="en-US" altLang="zh-CN" baseline="30000" dirty="0">
                <a:latin typeface="Arial"/>
                <a:cs typeface="Arial"/>
              </a:rPr>
              <a:t>[2]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Need combined stress and irradiation experiment to study TID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effect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6382" y="3620483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2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3" y="132753"/>
            <a:ext cx="884172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3143" y="737420"/>
            <a:ext cx="8451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3451"/>
              </p:ext>
            </p:extLst>
          </p:nvPr>
        </p:nvGraphicFramePr>
        <p:xfrm>
          <a:off x="4751390" y="2886076"/>
          <a:ext cx="3038475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6" name="Graph" r:id="rId4" imgW="3362400" imgH="2702880" progId="Origin50.Graph">
                  <p:embed/>
                </p:oleObj>
              </mc:Choice>
              <mc:Fallback>
                <p:oleObj name="Graph" r:id="rId4" imgW="3362400" imgH="27028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1390" y="2886076"/>
                        <a:ext cx="3038475" cy="244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830387"/>
              </p:ext>
            </p:extLst>
          </p:nvPr>
        </p:nvGraphicFramePr>
        <p:xfrm>
          <a:off x="1743076" y="2870202"/>
          <a:ext cx="2903538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Graph" r:id="rId6" imgW="3214080" imgH="2746800" progId="Origin50.Graph">
                  <p:embed/>
                </p:oleObj>
              </mc:Choice>
              <mc:Fallback>
                <p:oleObj name="Graph" r:id="rId6" imgW="3214080" imgH="2746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43076" y="2870202"/>
                        <a:ext cx="2903538" cy="247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13735" y="5355171"/>
            <a:ext cx="69035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50" dirty="0">
                <a:latin typeface="Arial" charset="0"/>
                <a:ea typeface="Arial" charset="0"/>
                <a:cs typeface="Arial" charset="0"/>
              </a:rPr>
              <a:t>[1] J. A. del Alamo, “</a:t>
            </a:r>
            <a:r>
              <a:rPr lang="en-US" sz="750" dirty="0" err="1">
                <a:latin typeface="Arial" charset="0"/>
                <a:ea typeface="Arial" charset="0"/>
                <a:cs typeface="Arial" charset="0"/>
              </a:rPr>
              <a:t>Nanometre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-scale electronics with III-V compound semiconductors,” </a:t>
            </a:r>
            <a:r>
              <a:rPr lang="en-US" sz="750" i="1" dirty="0">
                <a:latin typeface="Arial" charset="0"/>
                <a:ea typeface="Arial" charset="0"/>
                <a:cs typeface="Arial" charset="0"/>
              </a:rPr>
              <a:t>Nature,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 vol. 479, no. 7373, pp. 317-323, Nov. 2011.</a:t>
            </a:r>
          </a:p>
          <a:p>
            <a:r>
              <a:rPr lang="en-US" sz="750" dirty="0">
                <a:latin typeface="Arial" charset="0"/>
                <a:ea typeface="Arial" charset="0"/>
                <a:cs typeface="Arial" charset="0"/>
              </a:rPr>
              <a:t>[2] S. </a:t>
            </a:r>
            <a:r>
              <a:rPr lang="en-US" sz="750" dirty="0" err="1">
                <a:latin typeface="Arial" charset="0"/>
                <a:ea typeface="Arial" charset="0"/>
                <a:cs typeface="Arial" charset="0"/>
              </a:rPr>
              <a:t>Deora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, et al</a:t>
            </a:r>
            <a:r>
              <a:rPr lang="en-US" altLang="zh-CN" sz="75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, "Positive bias instability and recovery in </a:t>
            </a:r>
            <a:r>
              <a:rPr lang="en-US" sz="750" dirty="0" err="1">
                <a:latin typeface="Arial" charset="0"/>
                <a:ea typeface="Arial" charset="0"/>
                <a:cs typeface="Arial" charset="0"/>
              </a:rPr>
              <a:t>InGaAs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 channel </a:t>
            </a:r>
            <a:r>
              <a:rPr lang="en-US" sz="750" dirty="0" err="1">
                <a:latin typeface="Arial" charset="0"/>
                <a:ea typeface="Arial" charset="0"/>
                <a:cs typeface="Arial" charset="0"/>
              </a:rPr>
              <a:t>nMOSFETs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", </a:t>
            </a:r>
            <a:r>
              <a:rPr lang="en-US" sz="750" i="1" dirty="0">
                <a:latin typeface="Arial" charset="0"/>
                <a:ea typeface="Arial" charset="0"/>
                <a:cs typeface="Arial" charset="0"/>
              </a:rPr>
              <a:t>IEEE Trans. Device Mater. Rel.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, vol. 13, no. 4, pp. 507-514, 2013.</a:t>
            </a:r>
          </a:p>
        </p:txBody>
      </p:sp>
    </p:spTree>
    <p:extLst>
      <p:ext uri="{BB962C8B-B14F-4D97-AF65-F5344CB8AC3E}">
        <p14:creationId xmlns:p14="http://schemas.microsoft.com/office/powerpoint/2010/main" val="16978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32657"/>
            <a:ext cx="7406640" cy="857250"/>
          </a:xfrm>
        </p:spPr>
        <p:txBody>
          <a:bodyPr/>
          <a:lstStyle/>
          <a:p>
            <a:r>
              <a:rPr lang="en-US" altLang="zh-CN" b="1" dirty="0">
                <a:latin typeface="Arial"/>
                <a:cs typeface="Arial"/>
              </a:rPr>
              <a:t>TID</a:t>
            </a:r>
            <a:r>
              <a:rPr lang="zh-CN" altLang="en-US" b="1" dirty="0">
                <a:latin typeface="Arial"/>
                <a:cs typeface="Arial"/>
              </a:rPr>
              <a:t> </a:t>
            </a:r>
            <a:r>
              <a:rPr lang="en-US" altLang="zh-CN" b="1" dirty="0">
                <a:latin typeface="Arial"/>
                <a:cs typeface="Arial"/>
              </a:rPr>
              <a:t>Overview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835990"/>
            <a:ext cx="9144000" cy="467899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altLang="zh-CN" sz="2400" b="1" dirty="0">
                <a:latin typeface="Arial"/>
                <a:cs typeface="Arial"/>
              </a:rPr>
              <a:t>Previous</a:t>
            </a:r>
            <a:r>
              <a:rPr lang="zh-CN" altLang="en-US" sz="2400" b="1" dirty="0">
                <a:latin typeface="Arial"/>
                <a:cs typeface="Arial"/>
              </a:rPr>
              <a:t> </a:t>
            </a:r>
            <a:r>
              <a:rPr lang="en-US" altLang="zh-CN" sz="2400" b="1" dirty="0">
                <a:latin typeface="Arial"/>
                <a:cs typeface="Arial"/>
              </a:rPr>
              <a:t>work</a:t>
            </a:r>
            <a:endParaRPr lang="en-US" sz="2400" b="1" dirty="0">
              <a:latin typeface="Arial"/>
              <a:cs typeface="Arial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B</a:t>
            </a:r>
            <a:r>
              <a:rPr lang="en-US" dirty="0">
                <a:latin typeface="Arial"/>
                <a:cs typeface="Arial"/>
              </a:rPr>
              <a:t>ased on thick Al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lang="en-US" baseline="-25000" dirty="0"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, 5 nm-8 nm</a:t>
            </a:r>
            <a:r>
              <a:rPr lang="en-US" baseline="30000" dirty="0">
                <a:latin typeface="Arial"/>
                <a:cs typeface="Arial"/>
              </a:rPr>
              <a:t>[</a:t>
            </a:r>
            <a:r>
              <a:rPr lang="en-US" altLang="zh-CN" baseline="30000" dirty="0">
                <a:latin typeface="Arial"/>
                <a:cs typeface="Arial"/>
              </a:rPr>
              <a:t>3</a:t>
            </a:r>
            <a:r>
              <a:rPr lang="en-US" baseline="30000" dirty="0">
                <a:latin typeface="Arial"/>
                <a:cs typeface="Arial"/>
              </a:rPr>
              <a:t>][</a:t>
            </a:r>
            <a:r>
              <a:rPr lang="en-US" altLang="zh-CN" baseline="30000" dirty="0">
                <a:latin typeface="Arial"/>
                <a:cs typeface="Arial"/>
              </a:rPr>
              <a:t>4</a:t>
            </a:r>
            <a:r>
              <a:rPr lang="en-US" baseline="30000" dirty="0">
                <a:latin typeface="Arial"/>
                <a:cs typeface="Arial"/>
              </a:rPr>
              <a:t>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No combined stress and irradiation </a:t>
            </a:r>
            <a:r>
              <a:rPr lang="en-US" dirty="0" smtClean="0">
                <a:latin typeface="Arial"/>
                <a:cs typeface="Arial"/>
              </a:rPr>
              <a:t>measurement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06382" y="3620483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2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3" y="132753"/>
            <a:ext cx="884172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3143" y="737420"/>
            <a:ext cx="8451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64608"/>
              </p:ext>
            </p:extLst>
          </p:nvPr>
        </p:nvGraphicFramePr>
        <p:xfrm>
          <a:off x="1338265" y="1843088"/>
          <a:ext cx="3341687" cy="299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6" name="Graph" r:id="rId4" imgW="3301920" imgH="2962440" progId="Origin50.Graph">
                  <p:embed/>
                </p:oleObj>
              </mc:Choice>
              <mc:Fallback>
                <p:oleObj name="Graph" r:id="rId4" imgW="3301920" imgH="29624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8265" y="1843088"/>
                        <a:ext cx="3341687" cy="299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336390"/>
              </p:ext>
            </p:extLst>
          </p:nvPr>
        </p:nvGraphicFramePr>
        <p:xfrm>
          <a:off x="4840288" y="2101852"/>
          <a:ext cx="3378200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name="Graph" r:id="rId6" imgW="3269160" imgH="2702160" progId="Origin50.Graph">
                  <p:embed/>
                </p:oleObj>
              </mc:Choice>
              <mc:Fallback>
                <p:oleObj name="Graph" r:id="rId6" imgW="3269160" imgH="2702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40288" y="2101852"/>
                        <a:ext cx="3378200" cy="279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33834" y="5276418"/>
            <a:ext cx="809340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altLang="zh-CN" sz="75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] X. Sun, et al., “Total Ionizing Dose Radiation Effects in Al</a:t>
            </a:r>
            <a:r>
              <a:rPr lang="en-US" sz="75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750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-Gated Ultra-Thin Body In</a:t>
            </a:r>
            <a:r>
              <a:rPr lang="en-US" sz="750" baseline="-25000" dirty="0">
                <a:latin typeface="Arial" charset="0"/>
                <a:ea typeface="Arial" charset="0"/>
                <a:cs typeface="Arial" charset="0"/>
              </a:rPr>
              <a:t>0.7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Ga</a:t>
            </a:r>
            <a:r>
              <a:rPr lang="en-US" sz="750" baseline="-25000" dirty="0">
                <a:latin typeface="Arial" charset="0"/>
                <a:ea typeface="Arial" charset="0"/>
                <a:cs typeface="Arial" charset="0"/>
              </a:rPr>
              <a:t>0.3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As MOSFETs,” </a:t>
            </a:r>
            <a:r>
              <a:rPr lang="en-US" sz="750" i="1" dirty="0">
                <a:latin typeface="Arial" charset="0"/>
                <a:ea typeface="Arial" charset="0"/>
                <a:cs typeface="Arial" charset="0"/>
              </a:rPr>
              <a:t> IEEE Trans. </a:t>
            </a:r>
            <a:r>
              <a:rPr lang="en-US" sz="750" i="1" dirty="0" err="1">
                <a:latin typeface="Arial" charset="0"/>
                <a:ea typeface="Arial" charset="0"/>
                <a:cs typeface="Arial" charset="0"/>
              </a:rPr>
              <a:t>Nucl</a:t>
            </a:r>
            <a:r>
              <a:rPr lang="en-US" sz="750" i="1" dirty="0">
                <a:latin typeface="Arial" charset="0"/>
                <a:ea typeface="Arial" charset="0"/>
                <a:cs typeface="Arial" charset="0"/>
              </a:rPr>
              <a:t>. Sci.,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 vol. 60, no. 1, pp. 402-407, 2013.</a:t>
            </a:r>
          </a:p>
          <a:p>
            <a:r>
              <a:rPr lang="en-US" sz="750" dirty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altLang="zh-CN" sz="75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] S. Ren, et al., "Total ionizing dose effects in extremely scaled ultra-thin channel nanowire gate-all-around </a:t>
            </a:r>
            <a:r>
              <a:rPr lang="en-US" sz="750" dirty="0" err="1">
                <a:latin typeface="Arial" charset="0"/>
                <a:ea typeface="Arial" charset="0"/>
                <a:cs typeface="Arial" charset="0"/>
              </a:rPr>
              <a:t>InGaAs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 MOSFETs,"</a:t>
            </a:r>
            <a:r>
              <a:rPr lang="en-US" sz="750" i="1" dirty="0">
                <a:latin typeface="Arial" charset="0"/>
                <a:ea typeface="Arial" charset="0"/>
                <a:cs typeface="Arial" charset="0"/>
              </a:rPr>
              <a:t> IEEE Trans. </a:t>
            </a:r>
            <a:r>
              <a:rPr lang="en-US" sz="750" i="1" dirty="0" err="1">
                <a:latin typeface="Arial" charset="0"/>
                <a:ea typeface="Arial" charset="0"/>
                <a:cs typeface="Arial" charset="0"/>
              </a:rPr>
              <a:t>Nucl</a:t>
            </a:r>
            <a:r>
              <a:rPr lang="en-US" sz="750" i="1" dirty="0">
                <a:latin typeface="Arial" charset="0"/>
                <a:ea typeface="Arial" charset="0"/>
                <a:cs typeface="Arial" charset="0"/>
              </a:rPr>
              <a:t>. Sci.,</a:t>
            </a:r>
            <a:r>
              <a:rPr lang="en-US" sz="750" dirty="0">
                <a:latin typeface="Arial" charset="0"/>
                <a:ea typeface="Arial" charset="0"/>
                <a:cs typeface="Arial" charset="0"/>
              </a:rPr>
              <a:t> vol. 62, no. 6, pp. 2888-2893, Dec. 2015.</a:t>
            </a:r>
          </a:p>
        </p:txBody>
      </p:sp>
    </p:spTree>
    <p:extLst>
      <p:ext uri="{BB962C8B-B14F-4D97-AF65-F5344CB8AC3E}">
        <p14:creationId xmlns:p14="http://schemas.microsoft.com/office/powerpoint/2010/main" val="17805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32657"/>
            <a:ext cx="7406640" cy="857250"/>
          </a:xfrm>
        </p:spPr>
        <p:txBody>
          <a:bodyPr/>
          <a:lstStyle/>
          <a:p>
            <a:r>
              <a:rPr lang="en-US" altLang="zh-CN" b="1" dirty="0">
                <a:latin typeface="Arial"/>
                <a:cs typeface="Arial"/>
              </a:rPr>
              <a:t>Experimental</a:t>
            </a:r>
            <a:r>
              <a:rPr lang="zh-CN" altLang="en-US" b="1" dirty="0">
                <a:latin typeface="Arial"/>
                <a:cs typeface="Arial"/>
              </a:rPr>
              <a:t> </a:t>
            </a:r>
            <a:r>
              <a:rPr lang="en-US" altLang="zh-CN" b="1" dirty="0">
                <a:latin typeface="Arial"/>
                <a:cs typeface="Arial"/>
              </a:rPr>
              <a:t>Details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835989"/>
            <a:ext cx="9144000" cy="476523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CN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>
                <a:latin typeface="Arial" charset="0"/>
                <a:ea typeface="Arial" charset="0"/>
                <a:cs typeface="Arial" charset="0"/>
              </a:rPr>
              <a:t>Device under test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Gate dielectric: 2.5 nm HfO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capacitance equivalent thickness=1.7 n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Mesa isolation (no isolation oxide)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uantum-well channel confines both electrons 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holes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CN" sz="2000" b="1" dirty="0" smtClean="0">
              <a:latin typeface="Arial"/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CN" sz="2000" b="1" dirty="0">
              <a:latin typeface="Arial"/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CN" sz="2000" b="1" dirty="0" smtClean="0">
              <a:latin typeface="Arial"/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CN" sz="2000" b="1" dirty="0">
              <a:latin typeface="Arial"/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CN" sz="2000" b="1" dirty="0" smtClean="0">
              <a:latin typeface="Arial"/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CN" sz="2000" b="1" dirty="0">
              <a:latin typeface="Arial"/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CN" sz="2400" b="1" dirty="0" smtClean="0">
                <a:latin typeface="Arial" charset="0"/>
                <a:ea typeface="Arial" charset="0"/>
                <a:cs typeface="Arial" charset="0"/>
              </a:rPr>
              <a:t> X-ray</a:t>
            </a:r>
            <a:r>
              <a:rPr lang="zh-CN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 smtClean="0">
                <a:latin typeface="Arial" charset="0"/>
                <a:ea typeface="Arial" charset="0"/>
                <a:cs typeface="Arial" charset="0"/>
              </a:rPr>
              <a:t>irradiation</a:t>
            </a:r>
            <a:endParaRPr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 smtClean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31.5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 err="1">
                <a:latin typeface="Arial"/>
                <a:cs typeface="Arial"/>
              </a:rPr>
              <a:t>krad</a:t>
            </a:r>
            <a:r>
              <a:rPr lang="en-US" altLang="zh-CN" dirty="0">
                <a:latin typeface="Arial"/>
                <a:cs typeface="Arial"/>
              </a:rPr>
              <a:t>(SiO</a:t>
            </a:r>
            <a:r>
              <a:rPr lang="en-US" altLang="zh-CN" baseline="-25000" dirty="0">
                <a:latin typeface="Arial"/>
                <a:cs typeface="Arial"/>
              </a:rPr>
              <a:t>2</a:t>
            </a:r>
            <a:r>
              <a:rPr lang="en-US" altLang="zh-CN" dirty="0">
                <a:latin typeface="Arial"/>
                <a:cs typeface="Arial"/>
              </a:rPr>
              <a:t>)/min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Bias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during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irradiation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i="1" dirty="0">
                <a:latin typeface="Arial"/>
                <a:cs typeface="Arial"/>
              </a:rPr>
              <a:t>V</a:t>
            </a:r>
            <a:r>
              <a:rPr lang="en-US" altLang="zh-CN" baseline="-25000" dirty="0">
                <a:latin typeface="Arial"/>
                <a:cs typeface="Arial"/>
              </a:rPr>
              <a:t>G</a:t>
            </a:r>
            <a:r>
              <a:rPr lang="en-US" altLang="zh-CN" dirty="0">
                <a:latin typeface="Arial"/>
                <a:cs typeface="Arial"/>
              </a:rPr>
              <a:t>=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±1.0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V,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i="1" dirty="0">
                <a:latin typeface="Arial"/>
                <a:cs typeface="Arial"/>
              </a:rPr>
              <a:t>V</a:t>
            </a:r>
            <a:r>
              <a:rPr lang="en-US" altLang="zh-CN" baseline="-25000" dirty="0">
                <a:latin typeface="Arial"/>
                <a:cs typeface="Arial"/>
              </a:rPr>
              <a:t>D</a:t>
            </a:r>
            <a:r>
              <a:rPr lang="en-US" altLang="zh-CN" dirty="0">
                <a:latin typeface="Arial"/>
                <a:cs typeface="Arial"/>
              </a:rPr>
              <a:t>=</a:t>
            </a:r>
            <a:r>
              <a:rPr lang="en-US" altLang="zh-CN" i="1" dirty="0">
                <a:latin typeface="Arial"/>
                <a:cs typeface="Arial"/>
              </a:rPr>
              <a:t>V</a:t>
            </a:r>
            <a:r>
              <a:rPr lang="en-US" altLang="zh-CN" baseline="-25000" dirty="0">
                <a:latin typeface="Arial"/>
                <a:cs typeface="Arial"/>
              </a:rPr>
              <a:t>S</a:t>
            </a:r>
            <a:r>
              <a:rPr lang="en-US" altLang="zh-CN" dirty="0">
                <a:latin typeface="Arial"/>
                <a:cs typeface="Arial"/>
              </a:rPr>
              <a:t>=0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V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06382" y="3620483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2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3" y="132753"/>
            <a:ext cx="884172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3143" y="737420"/>
            <a:ext cx="8451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43113" y="5296956"/>
            <a:ext cx="823686" cy="304271"/>
          </a:xfrm>
        </p:spPr>
        <p:txBody>
          <a:bodyPr/>
          <a:lstStyle/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29" y="2240522"/>
            <a:ext cx="2478590" cy="219456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51923" y="2962405"/>
            <a:ext cx="0" cy="75079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20486"/>
              </p:ext>
            </p:extLst>
          </p:nvPr>
        </p:nvGraphicFramePr>
        <p:xfrm>
          <a:off x="3633766" y="2197528"/>
          <a:ext cx="2971330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Graph" r:id="rId5" imgW="3243600" imgH="2696040" progId="Origin50.Graph">
                  <p:embed/>
                </p:oleObj>
              </mc:Choice>
              <mc:Fallback>
                <p:oleObj name="Graph" r:id="rId5" imgW="3243600" imgH="2696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66" y="2197528"/>
                        <a:ext cx="2971330" cy="24688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42" y="2238765"/>
            <a:ext cx="2170309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32657"/>
            <a:ext cx="7406640" cy="857250"/>
          </a:xfrm>
        </p:spPr>
        <p:txBody>
          <a:bodyPr/>
          <a:lstStyle/>
          <a:p>
            <a:r>
              <a:rPr lang="en-US" altLang="zh-CN" b="1" dirty="0">
                <a:latin typeface="Arial"/>
                <a:cs typeface="Arial"/>
              </a:rPr>
              <a:t>Gate Bias Dependence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736815"/>
            <a:ext cx="9144000" cy="477817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zh-CN" sz="2400" b="1" i="1" dirty="0">
                <a:latin typeface="Arial"/>
                <a:cs typeface="Arial"/>
              </a:rPr>
              <a:t> V</a:t>
            </a:r>
            <a:r>
              <a:rPr lang="en-US" altLang="zh-CN" sz="2400" b="1" baseline="-25000" dirty="0">
                <a:latin typeface="Arial"/>
                <a:cs typeface="Arial"/>
              </a:rPr>
              <a:t>G </a:t>
            </a:r>
            <a:r>
              <a:rPr lang="en-US" altLang="zh-CN" sz="2400" b="1" dirty="0">
                <a:latin typeface="Arial"/>
                <a:cs typeface="Arial"/>
              </a:rPr>
              <a:t>= +1.0 V, </a:t>
            </a:r>
            <a:r>
              <a:rPr lang="en-US" sz="2400" b="1" i="1" dirty="0" err="1">
                <a:latin typeface="Arial"/>
                <a:cs typeface="Arial"/>
              </a:rPr>
              <a:t>E</a:t>
            </a:r>
            <a:r>
              <a:rPr lang="en-US" sz="2400" b="1" baseline="-25000" dirty="0" err="1">
                <a:latin typeface="Arial"/>
                <a:cs typeface="Arial"/>
              </a:rPr>
              <a:t>ox</a:t>
            </a:r>
            <a:r>
              <a:rPr lang="en-US" sz="2400" b="1" dirty="0">
                <a:latin typeface="Arial"/>
                <a:cs typeface="Arial"/>
              </a:rPr>
              <a:t> = +0.8 MV/cm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Positive </a:t>
            </a:r>
            <a:r>
              <a:rPr lang="en-US" i="1" dirty="0">
                <a:latin typeface="Arial"/>
                <a:cs typeface="Arial"/>
              </a:rPr>
              <a:t>V</a:t>
            </a:r>
            <a:r>
              <a:rPr lang="en-US" baseline="-25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shift, net electron trapping due to PBTI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i="1" dirty="0">
                <a:latin typeface="Arial"/>
                <a:cs typeface="Arial"/>
              </a:rPr>
              <a:t>I</a:t>
            </a:r>
            <a:r>
              <a:rPr lang="en-US" baseline="-25000" dirty="0">
                <a:latin typeface="Arial"/>
                <a:cs typeface="Arial"/>
              </a:rPr>
              <a:t>ON</a:t>
            </a:r>
            <a:r>
              <a:rPr lang="en-US" dirty="0">
                <a:latin typeface="Arial"/>
                <a:cs typeface="Arial"/>
              </a:rPr>
              <a:t> decreases 26 %, </a:t>
            </a:r>
            <a:r>
              <a:rPr lang="en-US" i="1" dirty="0">
                <a:latin typeface="Arial"/>
                <a:cs typeface="Arial"/>
              </a:rPr>
              <a:t>I</a:t>
            </a:r>
            <a:r>
              <a:rPr lang="en-US" baseline="-25000" dirty="0">
                <a:latin typeface="Arial"/>
                <a:cs typeface="Arial"/>
              </a:rPr>
              <a:t>OFF</a:t>
            </a:r>
            <a:r>
              <a:rPr lang="en-US" dirty="0">
                <a:latin typeface="Arial"/>
                <a:cs typeface="Arial"/>
              </a:rPr>
              <a:t> increases 6%, more scattering</a:t>
            </a:r>
            <a:endParaRPr lang="en-US" sz="2400" b="1" dirty="0">
              <a:latin typeface="Arial"/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altLang="zh-CN" sz="2400" b="1" i="1" dirty="0">
                <a:latin typeface="Arial"/>
                <a:cs typeface="Arial"/>
              </a:rPr>
              <a:t>V</a:t>
            </a:r>
            <a:r>
              <a:rPr lang="en-US" altLang="zh-CN" sz="2400" b="1" baseline="-25000" dirty="0">
                <a:latin typeface="Arial"/>
                <a:cs typeface="Arial"/>
              </a:rPr>
              <a:t>G </a:t>
            </a:r>
            <a:r>
              <a:rPr lang="en-US" altLang="zh-CN" sz="2400" b="1" dirty="0">
                <a:latin typeface="Arial"/>
                <a:cs typeface="Arial"/>
              </a:rPr>
              <a:t>= -1.0 V, </a:t>
            </a:r>
            <a:r>
              <a:rPr lang="en-US" sz="2400" b="1" i="1" dirty="0" err="1">
                <a:latin typeface="Arial"/>
                <a:cs typeface="Arial"/>
              </a:rPr>
              <a:t>E</a:t>
            </a:r>
            <a:r>
              <a:rPr lang="en-US" sz="2400" b="1" baseline="-25000" dirty="0" err="1">
                <a:latin typeface="Arial"/>
                <a:cs typeface="Arial"/>
              </a:rPr>
              <a:t>ox</a:t>
            </a:r>
            <a:r>
              <a:rPr lang="en-US" sz="2400" b="1" dirty="0">
                <a:latin typeface="Arial"/>
                <a:cs typeface="Arial"/>
              </a:rPr>
              <a:t> = -0.8 MV/cm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Negative </a:t>
            </a:r>
            <a:r>
              <a:rPr lang="en-US" i="1" dirty="0">
                <a:latin typeface="Arial"/>
                <a:cs typeface="Arial"/>
              </a:rPr>
              <a:t>V</a:t>
            </a:r>
            <a:r>
              <a:rPr lang="en-US" baseline="-25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shift, net hole trapping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>
                <a:latin typeface="Arial"/>
                <a:cs typeface="Arial"/>
              </a:rPr>
              <a:t> I</a:t>
            </a:r>
            <a:r>
              <a:rPr lang="en-US" baseline="-25000" dirty="0">
                <a:latin typeface="Arial"/>
                <a:cs typeface="Arial"/>
              </a:rPr>
              <a:t>ON  </a:t>
            </a:r>
            <a:r>
              <a:rPr lang="en-US" dirty="0">
                <a:latin typeface="Arial"/>
                <a:cs typeface="Arial"/>
              </a:rPr>
              <a:t>decreases 4 %, </a:t>
            </a:r>
            <a:r>
              <a:rPr lang="en-US" i="1" dirty="0">
                <a:latin typeface="Arial"/>
                <a:cs typeface="Arial"/>
              </a:rPr>
              <a:t>I</a:t>
            </a:r>
            <a:r>
              <a:rPr lang="en-US" baseline="-25000" dirty="0">
                <a:latin typeface="Arial"/>
                <a:cs typeface="Arial"/>
              </a:rPr>
              <a:t>OFF  </a:t>
            </a:r>
            <a:r>
              <a:rPr lang="en-US" dirty="0">
                <a:latin typeface="Arial"/>
                <a:cs typeface="Arial"/>
              </a:rPr>
              <a:t>increases </a:t>
            </a:r>
            <a:r>
              <a:rPr lang="en-US" dirty="0" smtClean="0">
                <a:latin typeface="Arial"/>
                <a:cs typeface="Arial"/>
              </a:rPr>
              <a:t>2X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06382" y="3620483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2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3" y="132753"/>
            <a:ext cx="884172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3143" y="737420"/>
            <a:ext cx="8451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108272"/>
              </p:ext>
            </p:extLst>
          </p:nvPr>
        </p:nvGraphicFramePr>
        <p:xfrm>
          <a:off x="5323639" y="2788920"/>
          <a:ext cx="3848397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4" name="Graph" r:id="rId4" imgW="1242720" imgH="943560" progId="Origin50.Graph">
                  <p:embed/>
                </p:oleObj>
              </mc:Choice>
              <mc:Fallback>
                <p:oleObj name="Graph" r:id="rId4" imgW="1242720" imgH="943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639" y="2788920"/>
                        <a:ext cx="3848397" cy="292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323954"/>
              </p:ext>
            </p:extLst>
          </p:nvPr>
        </p:nvGraphicFramePr>
        <p:xfrm>
          <a:off x="1410874" y="2788920"/>
          <a:ext cx="3942374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5" name="Graph" r:id="rId6" imgW="1242720" imgH="936720" progId="Origin50.Graph">
                  <p:embed/>
                </p:oleObj>
              </mc:Choice>
              <mc:Fallback>
                <p:oleObj name="Graph" r:id="rId6" imgW="1242720" imgH="936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874" y="2788920"/>
                        <a:ext cx="3942374" cy="292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32657"/>
            <a:ext cx="7406640" cy="857250"/>
          </a:xfrm>
        </p:spPr>
        <p:txBody>
          <a:bodyPr/>
          <a:lstStyle/>
          <a:p>
            <a:r>
              <a:rPr lang="en-US" altLang="zh-CN" b="1" dirty="0">
                <a:latin typeface="Arial"/>
                <a:cs typeface="Arial"/>
              </a:rPr>
              <a:t>Gate Bias Dependence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736815"/>
            <a:ext cx="9144000" cy="477817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Subthreshold swing and </a:t>
            </a:r>
            <a:r>
              <a:rPr lang="en-US" sz="2400" b="1" dirty="0" err="1">
                <a:latin typeface="Arial"/>
                <a:cs typeface="Arial"/>
              </a:rPr>
              <a:t>transconductance</a:t>
            </a:r>
            <a:endParaRPr lang="en-US" sz="2400" b="1" dirty="0">
              <a:latin typeface="Arial"/>
              <a:cs typeface="Arial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SS and </a:t>
            </a:r>
            <a:r>
              <a:rPr lang="en-US" i="1" dirty="0">
                <a:latin typeface="Arial"/>
                <a:cs typeface="Arial"/>
              </a:rPr>
              <a:t>g</a:t>
            </a:r>
            <a:r>
              <a:rPr lang="en-US" baseline="-25000" dirty="0">
                <a:latin typeface="Arial"/>
                <a:cs typeface="Arial"/>
              </a:rPr>
              <a:t>m</a:t>
            </a:r>
            <a:r>
              <a:rPr lang="en-US" dirty="0">
                <a:latin typeface="Arial"/>
                <a:cs typeface="Arial"/>
              </a:rPr>
              <a:t> degradation at </a:t>
            </a:r>
            <a:r>
              <a:rPr lang="en-US" i="1" dirty="0">
                <a:latin typeface="Arial"/>
                <a:cs typeface="Arial"/>
              </a:rPr>
              <a:t>V</a:t>
            </a:r>
            <a:r>
              <a:rPr lang="en-US" baseline="-25000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=-1.0 V is less than half at </a:t>
            </a:r>
            <a:r>
              <a:rPr lang="en-US" i="1" dirty="0">
                <a:latin typeface="Arial"/>
                <a:cs typeface="Arial"/>
              </a:rPr>
              <a:t>V</a:t>
            </a:r>
            <a:r>
              <a:rPr lang="en-US" baseline="-25000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=+1.0 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SS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degradation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correlates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well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with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i="1" dirty="0">
                <a:latin typeface="Arial"/>
                <a:cs typeface="Arial"/>
              </a:rPr>
              <a:t>g</a:t>
            </a:r>
            <a:r>
              <a:rPr lang="en-US" baseline="-25000" dirty="0">
                <a:latin typeface="Arial"/>
                <a:cs typeface="Arial"/>
              </a:rPr>
              <a:t>m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degradation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1700" dirty="0">
                <a:latin typeface="Arial"/>
                <a:cs typeface="Arial"/>
              </a:rPr>
              <a:t> </a:t>
            </a:r>
            <a:r>
              <a:rPr lang="en-US" altLang="zh-CN" sz="1700" dirty="0">
                <a:latin typeface="Arial"/>
                <a:cs typeface="Arial"/>
              </a:rPr>
              <a:t>Interface traps and border traps are generated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700" dirty="0">
                <a:latin typeface="Arial"/>
                <a:cs typeface="Arial"/>
              </a:rPr>
              <a:t> Electrons/holes </a:t>
            </a:r>
            <a:r>
              <a:rPr lang="en-US" sz="1700" dirty="0" err="1">
                <a:latin typeface="Arial"/>
                <a:cs typeface="Arial"/>
              </a:rPr>
              <a:t>detrap</a:t>
            </a:r>
            <a:r>
              <a:rPr lang="en-US" sz="1700" dirty="0">
                <a:latin typeface="Arial"/>
                <a:cs typeface="Arial"/>
              </a:rPr>
              <a:t> during </a:t>
            </a:r>
            <a:r>
              <a:rPr lang="en-US" sz="1700" dirty="0" smtClean="0">
                <a:latin typeface="Arial"/>
                <a:cs typeface="Arial"/>
              </a:rPr>
              <a:t>annealing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06382" y="3620483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2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3" y="132753"/>
            <a:ext cx="884172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3143" y="737420"/>
            <a:ext cx="8451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750661"/>
              </p:ext>
            </p:extLst>
          </p:nvPr>
        </p:nvGraphicFramePr>
        <p:xfrm>
          <a:off x="5162330" y="2651712"/>
          <a:ext cx="3960759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2" name="Graph" r:id="rId4" imgW="3987720" imgH="2826000" progId="Origin50.Graph">
                  <p:embed/>
                </p:oleObj>
              </mc:Choice>
              <mc:Fallback>
                <p:oleObj name="Graph" r:id="rId4" imgW="3987720" imgH="2826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330" y="2651712"/>
                        <a:ext cx="3960759" cy="292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1668"/>
              </p:ext>
            </p:extLst>
          </p:nvPr>
        </p:nvGraphicFramePr>
        <p:xfrm>
          <a:off x="1094459" y="2651712"/>
          <a:ext cx="4083756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3" name="Graph" r:id="rId6" imgW="3933000" imgH="2809440" progId="Origin50.Graph">
                  <p:embed/>
                </p:oleObj>
              </mc:Choice>
              <mc:Fallback>
                <p:oleObj name="Graph" r:id="rId6" imgW="3933000" imgH="2809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459" y="2651712"/>
                        <a:ext cx="4083756" cy="292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28717" y="2358581"/>
            <a:ext cx="1394934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+1.0 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3148" y="2358581"/>
            <a:ext cx="133722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-1.0 V</a:t>
            </a:r>
          </a:p>
        </p:txBody>
      </p:sp>
    </p:spTree>
    <p:extLst>
      <p:ext uri="{BB962C8B-B14F-4D97-AF65-F5344CB8AC3E}">
        <p14:creationId xmlns:p14="http://schemas.microsoft.com/office/powerpoint/2010/main" val="21165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32657"/>
            <a:ext cx="7406640" cy="857250"/>
          </a:xfrm>
        </p:spPr>
        <p:txBody>
          <a:bodyPr/>
          <a:lstStyle/>
          <a:p>
            <a:r>
              <a:rPr lang="en-US" altLang="zh-CN" b="1" dirty="0">
                <a:latin typeface="Arial"/>
                <a:cs typeface="Arial"/>
              </a:rPr>
              <a:t>Gate Bias Dependence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736815"/>
            <a:ext cx="9144000" cy="477817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Stress induced 𝚫</a:t>
            </a:r>
            <a:r>
              <a:rPr lang="en-US" sz="2400" b="1" i="1" dirty="0">
                <a:latin typeface="Arial"/>
                <a:cs typeface="Arial"/>
              </a:rPr>
              <a:t>V</a:t>
            </a:r>
            <a:r>
              <a:rPr lang="en-US" sz="2400" b="1" baseline="-25000" dirty="0">
                <a:latin typeface="Arial"/>
                <a:cs typeface="Arial"/>
              </a:rPr>
              <a:t>TH</a:t>
            </a:r>
            <a:r>
              <a:rPr lang="en-US" sz="2400" b="1" dirty="0">
                <a:latin typeface="Arial"/>
                <a:cs typeface="Arial"/>
              </a:rPr>
              <a:t> is measured and subtracted from biased TID response</a:t>
            </a:r>
            <a:endParaRPr lang="en-US" sz="2000" i="1" dirty="0">
              <a:latin typeface="Arial"/>
              <a:cs typeface="Arial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>
                <a:latin typeface="Arial"/>
                <a:cs typeface="Arial"/>
              </a:rPr>
              <a:t> V</a:t>
            </a:r>
            <a:r>
              <a:rPr lang="en-US" baseline="-25000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=+1.0 V, PBTI, net electron trapping</a:t>
            </a:r>
            <a:endParaRPr lang="en-US" i="1" dirty="0">
              <a:latin typeface="Arial"/>
              <a:cs typeface="Arial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>
                <a:latin typeface="Arial"/>
                <a:cs typeface="Arial"/>
              </a:rPr>
              <a:t> V</a:t>
            </a:r>
            <a:r>
              <a:rPr lang="en-US" baseline="-25000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=-1.0 V, NBTI, net hole trapping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b="1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After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subtraction,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hole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trapping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in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both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i="1" dirty="0">
                <a:latin typeface="Arial"/>
                <a:cs typeface="Arial"/>
              </a:rPr>
              <a:t>V</a:t>
            </a:r>
            <a:r>
              <a:rPr lang="en-US" baseline="-25000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=</a:t>
            </a:r>
            <a:r>
              <a:rPr lang="en-US" altLang="zh-CN" dirty="0">
                <a:latin typeface="Arial"/>
                <a:cs typeface="Arial"/>
              </a:rPr>
              <a:t>±</a:t>
            </a:r>
            <a:r>
              <a:rPr lang="en-US" dirty="0">
                <a:latin typeface="Arial"/>
                <a:cs typeface="Arial"/>
              </a:rPr>
              <a:t>1.0 </a:t>
            </a:r>
            <a:r>
              <a:rPr lang="en-US" dirty="0" smtClean="0">
                <a:latin typeface="Arial"/>
                <a:cs typeface="Arial"/>
              </a:rPr>
              <a:t>V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3" y="132753"/>
            <a:ext cx="884172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3143" y="737420"/>
            <a:ext cx="8451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56359" y="2489923"/>
            <a:ext cx="1394934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+1.0 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8781" y="2489923"/>
            <a:ext cx="133722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-1.0 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54746" y="2489923"/>
            <a:ext cx="1133644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TID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860924"/>
              </p:ext>
            </p:extLst>
          </p:nvPr>
        </p:nvGraphicFramePr>
        <p:xfrm>
          <a:off x="563182" y="2859255"/>
          <a:ext cx="3193203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4" name="Graph" r:id="rId4" imgW="3578760" imgH="2760840" progId="Origin50.Graph">
                  <p:embed/>
                </p:oleObj>
              </mc:Choice>
              <mc:Fallback>
                <p:oleObj name="Graph" r:id="rId4" imgW="3578760" imgH="27608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82" y="2859255"/>
                        <a:ext cx="3193203" cy="2468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973857"/>
              </p:ext>
            </p:extLst>
          </p:nvPr>
        </p:nvGraphicFramePr>
        <p:xfrm>
          <a:off x="3565600" y="2859255"/>
          <a:ext cx="3136945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5" name="Graph" r:id="rId6" imgW="3626280" imgH="2774160" progId="Origin50.Graph">
                  <p:embed/>
                </p:oleObj>
              </mc:Choice>
              <mc:Fallback>
                <p:oleObj name="Graph" r:id="rId6" imgW="3626280" imgH="2774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600" y="2859255"/>
                        <a:ext cx="3136945" cy="2468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494977"/>
              </p:ext>
            </p:extLst>
          </p:nvPr>
        </p:nvGraphicFramePr>
        <p:xfrm>
          <a:off x="6511759" y="2901379"/>
          <a:ext cx="3140243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6" name="Graph" r:id="rId8" imgW="3550680" imgH="2800800" progId="Origin50.Graph">
                  <p:embed/>
                </p:oleObj>
              </mc:Choice>
              <mc:Fallback>
                <p:oleObj name="Graph" r:id="rId8" imgW="3550680" imgH="28008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759" y="2901379"/>
                        <a:ext cx="3140243" cy="2468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9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32657"/>
            <a:ext cx="7406640" cy="857250"/>
          </a:xfrm>
        </p:spPr>
        <p:txBody>
          <a:bodyPr/>
          <a:lstStyle/>
          <a:p>
            <a:r>
              <a:rPr lang="en-US" altLang="zh-CN" b="1" dirty="0">
                <a:latin typeface="Arial"/>
                <a:cs typeface="Arial"/>
              </a:rPr>
              <a:t>Gate Bias Dependence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736815"/>
            <a:ext cx="9276444" cy="477817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altLang="zh-CN" sz="2400" b="1" dirty="0">
                <a:latin typeface="Arial"/>
                <a:cs typeface="Arial"/>
              </a:rPr>
              <a:t>More h</a:t>
            </a:r>
            <a:r>
              <a:rPr lang="en-US" sz="2400" b="1" dirty="0">
                <a:latin typeface="Arial"/>
                <a:cs typeface="Arial"/>
              </a:rPr>
              <a:t>ole trapping at </a:t>
            </a:r>
            <a:r>
              <a:rPr lang="en-US" sz="2400" b="1" i="1" dirty="0">
                <a:latin typeface="Arial"/>
                <a:cs typeface="Arial"/>
              </a:rPr>
              <a:t>V</a:t>
            </a:r>
            <a:r>
              <a:rPr lang="en-US" sz="2400" b="1" baseline="-25000" dirty="0">
                <a:latin typeface="Arial"/>
                <a:cs typeface="Arial"/>
              </a:rPr>
              <a:t>G</a:t>
            </a:r>
            <a:r>
              <a:rPr lang="en-US" sz="2400" b="1" dirty="0">
                <a:latin typeface="Arial"/>
                <a:cs typeface="Arial"/>
              </a:rPr>
              <a:t>=+1.0 V than </a:t>
            </a:r>
            <a:r>
              <a:rPr lang="en-US" sz="2400" b="1" i="1" dirty="0">
                <a:latin typeface="Arial"/>
                <a:cs typeface="Arial"/>
              </a:rPr>
              <a:t>V</a:t>
            </a:r>
            <a:r>
              <a:rPr lang="en-US" sz="2400" b="1" baseline="-25000" dirty="0">
                <a:latin typeface="Arial"/>
                <a:cs typeface="Arial"/>
              </a:rPr>
              <a:t>G</a:t>
            </a:r>
            <a:r>
              <a:rPr lang="en-US" sz="2400" b="1" dirty="0">
                <a:latin typeface="Arial"/>
                <a:cs typeface="Arial"/>
              </a:rPr>
              <a:t>=-1.0 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Hole centroid closer to HfO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InGaAs</a:t>
            </a:r>
            <a:r>
              <a:rPr lang="en-US" dirty="0">
                <a:latin typeface="Arial"/>
                <a:cs typeface="Arial"/>
              </a:rPr>
              <a:t> interface at </a:t>
            </a:r>
            <a:r>
              <a:rPr lang="en-US" i="1" dirty="0">
                <a:latin typeface="Arial"/>
                <a:cs typeface="Arial"/>
              </a:rPr>
              <a:t>V</a:t>
            </a:r>
            <a:r>
              <a:rPr lang="en-US" baseline="-25000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=+1.0 V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than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i="1" dirty="0">
                <a:latin typeface="Arial"/>
                <a:cs typeface="Arial"/>
              </a:rPr>
              <a:t>V</a:t>
            </a:r>
            <a:r>
              <a:rPr lang="en-US" baseline="-25000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=</a:t>
            </a:r>
            <a:r>
              <a:rPr lang="en-US" altLang="zh-CN" dirty="0">
                <a:latin typeface="Arial"/>
                <a:cs typeface="Arial"/>
              </a:rPr>
              <a:t>-</a:t>
            </a:r>
            <a:r>
              <a:rPr lang="en-US" dirty="0">
                <a:latin typeface="Arial"/>
                <a:cs typeface="Arial"/>
              </a:rPr>
              <a:t>1.0 V</a:t>
            </a:r>
            <a:r>
              <a:rPr lang="zh-CN" altLang="en-US" dirty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 𝚫</a:t>
            </a:r>
            <a:r>
              <a:rPr lang="en-US" i="1" dirty="0">
                <a:latin typeface="Arial"/>
                <a:cs typeface="Arial"/>
              </a:rPr>
              <a:t>V</a:t>
            </a:r>
            <a:r>
              <a:rPr lang="en-US" baseline="-25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is higher at </a:t>
            </a:r>
            <a:r>
              <a:rPr lang="en-US" i="1" dirty="0">
                <a:latin typeface="Arial"/>
                <a:cs typeface="Arial"/>
              </a:rPr>
              <a:t>V</a:t>
            </a:r>
            <a:r>
              <a:rPr lang="en-US" baseline="-25000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=+1.0 V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than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i="1" dirty="0">
                <a:latin typeface="Arial"/>
                <a:cs typeface="Arial"/>
              </a:rPr>
              <a:t>V</a:t>
            </a:r>
            <a:r>
              <a:rPr lang="en-US" baseline="-25000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=</a:t>
            </a:r>
            <a:r>
              <a:rPr lang="en-US" altLang="zh-CN" dirty="0">
                <a:latin typeface="Arial"/>
                <a:cs typeface="Arial"/>
              </a:rPr>
              <a:t>-</a:t>
            </a:r>
            <a:r>
              <a:rPr lang="en-US" dirty="0">
                <a:latin typeface="Arial"/>
                <a:cs typeface="Arial"/>
              </a:rPr>
              <a:t>1.0 V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3" y="132753"/>
            <a:ext cx="884172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3143" y="737420"/>
            <a:ext cx="8451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07/12/2016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24A0-3ABD-E244-98A4-94BC55B0FB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47292" y="1905285"/>
            <a:ext cx="1394934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+1.0 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5024" y="1905285"/>
            <a:ext cx="133722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-1.0 V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00" y="2321882"/>
            <a:ext cx="3662100" cy="29260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089" y="2321882"/>
            <a:ext cx="392709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6691</TotalTime>
  <Words>935</Words>
  <Application>Microsoft Macintosh PowerPoint</Application>
  <PresentationFormat>Custom</PresentationFormat>
  <Paragraphs>130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Calibri Light</vt:lpstr>
      <vt:lpstr>Courier New</vt:lpstr>
      <vt:lpstr>Helvetica</vt:lpstr>
      <vt:lpstr>宋体</vt:lpstr>
      <vt:lpstr>Arial</vt:lpstr>
      <vt:lpstr>Office Theme</vt:lpstr>
      <vt:lpstr>Graph</vt:lpstr>
      <vt:lpstr>Gate Bias and Geometry Dependence of Total-Ionizing-Dose Effects in InGaAs Quantum-Well MOSFETs</vt:lpstr>
      <vt:lpstr>Outline</vt:lpstr>
      <vt:lpstr>Introduction</vt:lpstr>
      <vt:lpstr>TID Overview</vt:lpstr>
      <vt:lpstr>Experimental Details</vt:lpstr>
      <vt:lpstr>Gate Bias Dependence</vt:lpstr>
      <vt:lpstr>Gate Bias Dependence</vt:lpstr>
      <vt:lpstr>Gate Bias Dependence</vt:lpstr>
      <vt:lpstr>Gate Bias Dependence</vt:lpstr>
      <vt:lpstr>Geometry Dependence</vt:lpstr>
      <vt:lpstr>Geometry Dependence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Device Structure</dc:title>
  <dc:creator>Ni, Kai</dc:creator>
  <cp:lastModifiedBy>Ni, Kai</cp:lastModifiedBy>
  <cp:revision>543</cp:revision>
  <dcterms:created xsi:type="dcterms:W3CDTF">2016-01-20T17:23:56Z</dcterms:created>
  <dcterms:modified xsi:type="dcterms:W3CDTF">2016-07-08T21:29:49Z</dcterms:modified>
</cp:coreProperties>
</file>